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33"/>
  </p:notesMasterIdLst>
  <p:sldIdLst>
    <p:sldId id="256" r:id="rId2"/>
    <p:sldId id="296" r:id="rId3"/>
    <p:sldId id="290" r:id="rId4"/>
    <p:sldId id="291" r:id="rId5"/>
    <p:sldId id="258" r:id="rId6"/>
    <p:sldId id="265" r:id="rId7"/>
    <p:sldId id="266" r:id="rId8"/>
    <p:sldId id="267" r:id="rId9"/>
    <p:sldId id="259" r:id="rId10"/>
    <p:sldId id="292" r:id="rId11"/>
    <p:sldId id="271" r:id="rId12"/>
    <p:sldId id="295" r:id="rId13"/>
    <p:sldId id="270" r:id="rId14"/>
    <p:sldId id="274" r:id="rId15"/>
    <p:sldId id="273" r:id="rId16"/>
    <p:sldId id="272" r:id="rId17"/>
    <p:sldId id="275" r:id="rId18"/>
    <p:sldId id="276" r:id="rId19"/>
    <p:sldId id="279" r:id="rId20"/>
    <p:sldId id="293" r:id="rId21"/>
    <p:sldId id="283" r:id="rId22"/>
    <p:sldId id="294" r:id="rId23"/>
    <p:sldId id="278" r:id="rId24"/>
    <p:sldId id="282" r:id="rId25"/>
    <p:sldId id="277" r:id="rId26"/>
    <p:sldId id="269" r:id="rId27"/>
    <p:sldId id="261" r:id="rId28"/>
    <p:sldId id="287" r:id="rId29"/>
    <p:sldId id="262" r:id="rId30"/>
    <p:sldId id="288" r:id="rId31"/>
    <p:sldId id="263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929" autoAdjust="0"/>
    <p:restoredTop sz="94660"/>
  </p:normalViewPr>
  <p:slideViewPr>
    <p:cSldViewPr>
      <p:cViewPr varScale="1">
        <p:scale>
          <a:sx n="61" d="100"/>
          <a:sy n="61" d="100"/>
        </p:scale>
        <p:origin x="72" y="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40D1D-FCFA-4D07-81E7-F3746EDFFE78}" type="datetimeFigureOut">
              <a:rPr lang="th-TH" smtClean="0"/>
              <a:t>08/07/67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61164-F818-4537-81CD-9C1D164F933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8406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B735301-19D5-4172-9EF3-72B084676FAC}" type="datetime1">
              <a:rPr lang="th-TH" smtClean="0"/>
              <a:t>08/07/67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3A65-768A-4F3B-BDB4-6C509B8C33F4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4AEFE-0229-49FE-84D9-F73968DCE3D0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C3D9-C5AA-41D9-82AC-650D1026807A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9ACFB-FE57-4597-B6D5-1C9EE1FE0CDD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1477-43F3-4191-A418-387ABB54C434}" type="datetime1">
              <a:rPr lang="th-TH" smtClean="0"/>
              <a:t>08/07/67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9BE2-1E41-4F59-83CA-BFD27175A96F}" type="datetime1">
              <a:rPr lang="th-TH" smtClean="0"/>
              <a:t>08/07/67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A7B3-1D58-4657-BCB9-33BF2A3BBC2E}" type="datetime1">
              <a:rPr lang="th-TH" smtClean="0"/>
              <a:t>08/07/67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2AC4-CDE1-451A-AA8A-5C74F7127AD0}" type="datetime1">
              <a:rPr lang="th-TH" smtClean="0"/>
              <a:t>08/07/67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73095-CC9F-4AF6-B801-E3C84D51927F}" type="datetime1">
              <a:rPr lang="th-TH" smtClean="0"/>
              <a:t>08/07/67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C6A6-7174-4005-82F5-2CC3312AC18F}" type="datetime1">
              <a:rPr lang="th-TH" smtClean="0"/>
              <a:t>08/07/67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182200-4752-444D-99AD-2247FBA1C2F1}" type="datetime1">
              <a:rPr lang="th-TH" smtClean="0"/>
              <a:t>08/07/67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54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บทที่ ๔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 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92888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โครงสร้างอำนาจการบริหารธุรกิจครอบครัว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71852"/>
            <a:ext cx="8280920" cy="462102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แบบการรวมอำนาจ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 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Centraliza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t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ion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การรวมอำนาจการตัดสินใจไว้ที่ศูนย์กลาง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ผู้บริหารระดับสูง ตัดสินใจ แก้ปัญหา พิจารณาตามความเหมาะสม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ผู้บริหารระดับสูงมีอำนาจสูงสุดในการตัดสินชี้ขาด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ผู้ใต้บังคับบัญชารับฟังตามคำสั่งของผู้บังคับบัญชาภายใต้กรอบที่กำหนด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573AB0B-F142-407D-BD9A-F7332658FFD2}"/>
              </a:ext>
            </a:extLst>
          </p:cNvPr>
          <p:cNvSpPr/>
          <p:nvPr/>
        </p:nvSpPr>
        <p:spPr>
          <a:xfrm>
            <a:off x="7884368" y="5805264"/>
            <a:ext cx="432048" cy="6876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640" y="908720"/>
            <a:ext cx="8208912" cy="5112568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0" lvl="2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ข้อดี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lvl="4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การบริหารงานสะดวก รวดเร็ว  และประหยัดเวลา </a:t>
            </a:r>
          </a:p>
          <a:p>
            <a:pPr marL="685800" lvl="2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ข้อด้อย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ไม่มีเวลาที่จะคิดค้น พัฒนาสินค้า กลยุทธ์ที่เหมาะสมเพื่อการเติบโตขององค์กร</a:t>
            </a:r>
          </a:p>
          <a:p>
            <a:pPr marL="685800" lvl="2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ความเหมาะสม  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เหมาะสำหรับองค์กรที่ก่อตั้งใหม่หรือองค์กรที่มีขนาดเล็ก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113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464495"/>
          </a:xfrm>
        </p:spPr>
        <p:txBody>
          <a:bodyPr>
            <a:noAutofit/>
          </a:bodyPr>
          <a:lstStyle/>
          <a:p>
            <a:pPr marL="68580" indent="0">
              <a:lnSpc>
                <a:spcPct val="150000"/>
              </a:lnSpc>
              <a:buNone/>
            </a:pPr>
            <a:r>
              <a:rPr lang="th-TH" sz="3200" b="1" dirty="0">
                <a:ea typeface="Calibri" panose="020F0502020204030204" pitchFamily="34" charset="0"/>
                <a:cs typeface="Angsana New" panose="02020603050405020304" pitchFamily="18" charset="-34"/>
              </a:rPr>
              <a:t>แบบการกระจายอำนาจ </a:t>
            </a:r>
            <a:r>
              <a:rPr lang="en-US" sz="3200" b="1" dirty="0">
                <a:latin typeface="Angsana New" panose="02020603050405020304" pitchFamily="18" charset="-34"/>
                <a:ea typeface="Calibri" panose="020F0502020204030204" pitchFamily="34" charset="0"/>
              </a:rPr>
              <a:t>(Decentralization)</a:t>
            </a:r>
            <a:endParaRPr lang="th-TH" sz="3200" b="1" dirty="0">
              <a:latin typeface="Angsana New" panose="02020603050405020304" pitchFamily="18" charset="-34"/>
              <a:ea typeface="Calibri" panose="020F0502020204030204" pitchFamily="34" charset="0"/>
            </a:endParaRP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h-TH" sz="2800" b="1" dirty="0">
                <a:latin typeface="Angsana New" panose="02020603050405020304" pitchFamily="18" charset="-34"/>
                <a:ea typeface="Calibri" panose="020F0502020204030204" pitchFamily="34" charset="0"/>
              </a:rPr>
              <a:t> </a:t>
            </a: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เป็นการมอบอำนาจในการตัดสินใจให้แก่ผู้บริหารในระดับรอง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 กระจายอำนาจไปสู่ระดับฝ่ายงาน / ระดับแผนก  มีอำนาจในการตัดสินใจ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 ผู้บริหารระดับสูงแต่งตั้งตัวแทน เพื่อตัดสินใจในทุกระดับชั้น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th-TH" sz="3200" dirty="0"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68580" indent="0">
              <a:lnSpc>
                <a:spcPct val="150000"/>
              </a:lnSpc>
              <a:buNone/>
            </a:pP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405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8064896" cy="486407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ea typeface="Calibri" panose="020F0502020204030204" pitchFamily="34" charset="0"/>
                <a:cs typeface="Angsana New" panose="02020603050405020304" pitchFamily="18" charset="-34"/>
              </a:rPr>
              <a:t>ข้อดี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2800" b="1" dirty="0"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2800" dirty="0">
                <a:ea typeface="Calibri" panose="020F0502020204030204" pitchFamily="34" charset="0"/>
                <a:cs typeface="Angsana New" panose="02020603050405020304" pitchFamily="18" charset="-34"/>
              </a:rPr>
              <a:t>แบ่งเบาภาระของผู้บริหารระดับสูง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2800" dirty="0"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องค์กรเกิดความยืดหยุ่น ผู้บริหารระดับล่างตัดสินปัญหาได้</a:t>
            </a:r>
          </a:p>
          <a:p>
            <a:pPr marL="68580" indent="0">
              <a:buNone/>
            </a:pPr>
            <a:r>
              <a:rPr lang="th-TH" sz="3200" b="1" dirty="0">
                <a:ea typeface="Calibri" panose="020F0502020204030204" pitchFamily="34" charset="0"/>
                <a:cs typeface="Angsana New" panose="02020603050405020304" pitchFamily="18" charset="-34"/>
              </a:rPr>
              <a:t>ข้อด้อย</a:t>
            </a:r>
            <a:endParaRPr lang="th-TH" sz="3200" dirty="0"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 การตัดสินใจอาจผิดพลาด  ผู้มีอำนาจแทน ขาดประสบการณ์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rgbClr val="3E3D2D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การกระจายอำนาจมากเกินไปจะทำให้สูญเสียการควบคุม</a:t>
            </a:r>
            <a:endParaRPr lang="th-TH" sz="3200" dirty="0"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lvl="2">
              <a:buFont typeface="Wingdings" panose="05000000000000000000" pitchFamily="2" charset="2"/>
              <a:buChar char="q"/>
            </a:pPr>
            <a:endParaRPr lang="th-TH" sz="3200" dirty="0"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endParaRPr lang="th-TH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650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11578"/>
            <a:ext cx="7024744" cy="1143000"/>
          </a:xfrm>
        </p:spPr>
        <p:txBody>
          <a:bodyPr>
            <a:normAutofit/>
          </a:bodyPr>
          <a:lstStyle/>
          <a:p>
            <a:pPr marL="450215">
              <a:lnSpc>
                <a:spcPct val="115000"/>
              </a:lnSpc>
              <a:spcAft>
                <a:spcPts val="0"/>
              </a:spcAft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อำนาจหน้าที่และการควบคุม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920880" cy="4248472"/>
          </a:xfrm>
        </p:spPr>
        <p:txBody>
          <a:bodyPr/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การตัดสินใจในเรื่องของการรวมอำนาจ หรือการกระจายอำนาจ นำมาซึ่งการตัดสินใจเกี่ยวกับลำดับชั้นขององค์กร โดยมีเป้าหมาย 2 ประการ คือ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1. การควบคุมบุคลากรและสร้างความสอดคล้องในการดำเนินงานเพื่อให้บรรลุเป้าหมาย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2. การจูงใจพนักงานเพื่อให้การปฏิบัติงานประสบความสำเร็จตามเป้าหมายขององค์กร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592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69934"/>
            <a:ext cx="8208912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โครงสร้างองค์กรแบบสูง 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(Tall Organization)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pic>
        <p:nvPicPr>
          <p:cNvPr id="6" name="ตัวแทนเนื้อหา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" r="-1815" b="39772"/>
          <a:stretch/>
        </p:blipFill>
        <p:spPr>
          <a:xfrm>
            <a:off x="1043490" y="1858378"/>
            <a:ext cx="7024744" cy="401889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444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7053"/>
            <a:ext cx="7992888" cy="114300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โครงสร้างองค์กรแบบราบ </a:t>
            </a:r>
            <a:r>
              <a:rPr lang="en-US" sz="48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</a:rPr>
              <a:t>(Flat Organization)</a:t>
            </a:r>
            <a:endParaRPr lang="th-TH" sz="4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 rotWithShape="1">
          <a:blip r:embed="rId2"/>
          <a:srcRect l="-1" t="59796" r="418"/>
          <a:stretch/>
        </p:blipFill>
        <p:spPr>
          <a:xfrm>
            <a:off x="1051286" y="2205211"/>
            <a:ext cx="6513010" cy="332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6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29343"/>
            <a:ext cx="7992888" cy="1008112"/>
          </a:xfrm>
        </p:spPr>
        <p:txBody>
          <a:bodyPr>
            <a:no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b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</a:b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การพัฒนาองค์กร 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(Organization Development)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2348880"/>
            <a:ext cx="7632848" cy="2592288"/>
          </a:xfrm>
        </p:spPr>
        <p:txBody>
          <a:bodyPr/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การพัฒนาองค์กร </a:t>
            </a:r>
            <a:r>
              <a:rPr lang="en-US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(Organization Development)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หมายถึง กระบวนการที่จะพัฒนาโครงสร้าง วัฒนธรรม และการบริหารจัดการอย่างเป็นระบบ เพื่อเพิ่มประสิทธิภาพความสำเร็จขององค์กร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</a:t>
            </a: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397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992888" cy="1143000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th-TH" sz="48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การพัฒนาองค์กร </a:t>
            </a:r>
            <a:r>
              <a:rPr lang="en-US" sz="48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(Organization Development)</a:t>
            </a:r>
            <a:endParaRPr lang="th-TH" sz="4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67491"/>
            <a:ext cx="7992888" cy="5013837"/>
          </a:xfrm>
        </p:spPr>
        <p:txBody>
          <a:bodyPr>
            <a:normAutofit fontScale="92500" lnSpcReduction="20000"/>
          </a:bodyPr>
          <a:lstStyle/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ธุรกิจครอบครัว มีการแข่งขันอยู่ตลอดเวลา เพื่อให้อยู่รอดในภาวะเศรษฐกิจและสังคมในปัจจุบันที่เปลี่ยนแปลงไป องค์กรจึงจำเป็นต้องมีการพัฒนาในประเด็นดังต่อไปนี้</a:t>
            </a:r>
          </a:p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1. พัฒนาการโครงสร้างองค์กร</a:t>
            </a:r>
          </a:p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2.  พัฒนาการจัดการความยั่งยืน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500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เศรษฐกิจที่ดี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2200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สังคมที่ดี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 ระบบสิ่งแวดล้อมที่ดี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 ความสามารถในการฟื้นตัวเมื่อเกิดวิกฤติ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3200" dirty="0">
                <a:solidFill>
                  <a:schemeClr val="tx1"/>
                </a:solidFill>
                <a:ea typeface="Calibri" panose="020F0502020204030204" pitchFamily="34" charset="0"/>
                <a:cs typeface="Angsana New" panose="02020603050405020304" pitchFamily="18" charset="-34"/>
              </a:rPr>
              <a:t> การเปลี่ยนแปลงของเทคโนโลยี</a:t>
            </a:r>
          </a:p>
          <a:p>
            <a:pPr marL="182880" indent="0" algn="thaiDist">
              <a:lnSpc>
                <a:spcPct val="115000"/>
              </a:lnSpc>
              <a:spcAft>
                <a:spcPts val="0"/>
              </a:spcAft>
              <a:buNone/>
            </a:pP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737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337" y="432655"/>
            <a:ext cx="7024744" cy="1143000"/>
          </a:xfrm>
        </p:spPr>
        <p:txBody>
          <a:bodyPr>
            <a:normAutofit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ระบบ</a:t>
            </a:r>
            <a:r>
              <a:rPr lang="th-TH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ธรรมาภิ</a:t>
            </a: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บาลของธุรกิจครอบครัว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23" y="1783819"/>
            <a:ext cx="7848872" cy="4093453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 	</a:t>
            </a:r>
            <a:r>
              <a:rPr lang="th-TH" sz="32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ธรรมาภิ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บาล (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Good Governance)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การปกครอง การบริหาร การจัดการการควบคุมดูแล กิจการต่าง ๆ ให้เป็นไปในครรลองธรรม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ธรรมที่ใช้ในการบริหารงาน ไม่ใช่หลักธรรมทางศาสนาเท่านั้น แต่รวมถึง ศีลธรรม คุณธรรม จริยธรรม และความถูกต้องชอบธรรมทั้งปวง ซึ่งวิญญูชนพึงมีและพึงประพฤติปฏิบัติ อาทิ ความโปร่งใสตรวจสอบได้ การปราศจากการแทรกแซงจากองค์กรภายนอก เป็นต้น </a:t>
            </a:r>
            <a:b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393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E4254-0871-4DBB-89D9-4119F3DD1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934" y="641327"/>
            <a:ext cx="5112686" cy="889168"/>
          </a:xfrm>
        </p:spPr>
        <p:txBody>
          <a:bodyPr>
            <a:noAutofit/>
          </a:bodyPr>
          <a:lstStyle/>
          <a:p>
            <a:r>
              <a:rPr lang="th-TH" sz="5400" b="1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หัวข้อ </a:t>
            </a:r>
            <a:endParaRPr lang="en-US" sz="5400" b="1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AEBE5-4642-42A7-A1B9-6A8597931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40" y="1311340"/>
            <a:ext cx="7416824" cy="506998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บทนำ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วงจรชีวิตของธุรกิจ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Business life cycle)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โครงสร้างการบริหารธุรกิจครอบครัว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อำนาจหน้าที่และการควบคุม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การพัฒนาองค์กร (</a:t>
            </a:r>
            <a:r>
              <a:rPr lang="en-US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Organization Development)</a:t>
            </a: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หลักธรรมาภิบาลธุรกิจครอบครัว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การนำธุรกิจครอบครัวเข้าจดทะเบียนในตลาดหลักทรัพย์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ปัจจัยที่ต้องระวังเมื่อนำธุรกิจเข้าสู่ตลาดหลักทรัพย์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สรุป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2137CF-88A2-4FD2-917A-CE155A55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10936" y="6235992"/>
            <a:ext cx="3502152" cy="365125"/>
          </a:xfrm>
        </p:spPr>
        <p:txBody>
          <a:bodyPr/>
          <a:lstStyle/>
          <a:p>
            <a:r>
              <a:rPr lang="en-US"/>
              <a:t>Asst.Prof.Kawinphat Lertpongmanee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CF5C5-5199-4F41-B4E6-A6DF74B07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3821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716" y="603035"/>
            <a:ext cx="7096634" cy="967176"/>
          </a:xfrm>
        </p:spPr>
        <p:txBody>
          <a:bodyPr>
            <a:normAutofit fontScale="90000"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หลักการพื้นฐานของธรรมา</a:t>
            </a:r>
            <a:r>
              <a:rPr lang="th-TH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ภิ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บาล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88840"/>
            <a:ext cx="7920880" cy="2736304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          1. ความตระหนักในภาระหน้าที่ 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(Accountability)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- เกิดจากการปฏิบัติหน้าที่ด้วยสำนึกรับผิดชอบอย่างแท้จริง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- ทำงานโดยไม่ใช่เพียงเพื่อให้ได้ชื่อว่าทำแล้ว แต่ยังต้องทำให้ดี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E85A7B5A-543C-4284-B81D-486EE52F5D0C}"/>
              </a:ext>
            </a:extLst>
          </p:cNvPr>
          <p:cNvSpPr/>
          <p:nvPr/>
        </p:nvSpPr>
        <p:spPr>
          <a:xfrm>
            <a:off x="7956376" y="6021288"/>
            <a:ext cx="288032" cy="471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5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716" y="603035"/>
            <a:ext cx="7096634" cy="967176"/>
          </a:xfrm>
        </p:spPr>
        <p:txBody>
          <a:bodyPr>
            <a:normAutofit fontScale="90000"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หลักการพื้นฐานของธรรมา</a:t>
            </a:r>
            <a:r>
              <a:rPr lang="th-TH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ภิ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บาล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86" y="1844824"/>
            <a:ext cx="7920880" cy="4248472"/>
          </a:xfrm>
        </p:spPr>
        <p:txBody>
          <a:bodyPr>
            <a:norm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2. ความรับผิดชอบ 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(Responsibility)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- เกิดขึ้นจากการกำหนดภารกิจของแต่ละฝ่ายไว้อย่างชัดเจน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- การกำหนดภารกิจ ไม่เกิดความซ้ำซ้อนในการทำงาน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- ทำให้เกิดความโปร่งใสในการปฏิบัติงาน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E70E71F-84E2-4D22-95BA-38C6CCE42E6D}"/>
              </a:ext>
            </a:extLst>
          </p:cNvPr>
          <p:cNvSpPr/>
          <p:nvPr/>
        </p:nvSpPr>
        <p:spPr>
          <a:xfrm>
            <a:off x="8172400" y="5817674"/>
            <a:ext cx="417050" cy="706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3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5" y="678362"/>
            <a:ext cx="7024744" cy="1143000"/>
          </a:xfrm>
        </p:spPr>
        <p:txBody>
          <a:bodyPr>
            <a:noAutofit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หลักการพื้นฐานของ</a:t>
            </a:r>
            <a:r>
              <a:rPr lang="th-TH" sz="4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ธรรมาภิ</a:t>
            </a: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บาล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060848"/>
            <a:ext cx="7416824" cy="3960440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         3. ความยุติธรรม 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(Fairness) </a:t>
            </a:r>
            <a:endParaRPr lang="th-TH" sz="3200" b="1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ความยุติธรรมในการดำเนินธุรกิจเกิดจากการวางนโยบาย เพื่อให้บุคลากรแต่ฝ่ายปฏิบัติต่อผู้เกี่ยวข้องอย่างเท่าเทียมกัน ภายใต้หลักการที่ชัดเจน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       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FC58EB-9983-4EF6-87FC-C877097EE6E9}"/>
              </a:ext>
            </a:extLst>
          </p:cNvPr>
          <p:cNvSpPr/>
          <p:nvPr/>
        </p:nvSpPr>
        <p:spPr>
          <a:xfrm>
            <a:off x="8293204" y="5952815"/>
            <a:ext cx="28803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8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065" y="678362"/>
            <a:ext cx="7024744" cy="1143000"/>
          </a:xfrm>
        </p:spPr>
        <p:txBody>
          <a:bodyPr>
            <a:noAutofit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หลักการพื้นฐานของ</a:t>
            </a:r>
            <a:r>
              <a:rPr lang="th-TH" sz="4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ธรรมาภิ</a:t>
            </a:r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บาล</a:t>
            </a:r>
            <a:endParaRPr lang="th-TH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060848"/>
            <a:ext cx="7416824" cy="3960440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4. ความโปร่งใส 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(Transparency) </a:t>
            </a:r>
            <a:endParaRPr lang="th-TH" sz="3200" b="1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ความโปร่งใสตามหลัก</a:t>
            </a:r>
            <a:r>
              <a:rPr lang="th-TH" sz="3200" dirty="0" err="1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ธรรมาภิ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บาล หมายถึง การเปิดเผยข้อมูลต่อผู้มีส่วนได้ส่วนเสียอย่างถูกต้อง ครบถ้วนและทันเวลา เป็นอีกหนึ่งสาระสำคัญของหลัก</a:t>
            </a:r>
            <a:r>
              <a:rPr lang="th-TH" sz="3200" dirty="0" err="1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ธรรมาภิ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บาลเช่นกัน เช่น ข้อมูลสำคัญอย่างงบการเงินที่นำเสนอต่อผู้ถือหุ้น เป็นต้น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99DDAB6-1201-4D7B-A37C-BEA24ADDDC9E}"/>
              </a:ext>
            </a:extLst>
          </p:cNvPr>
          <p:cNvSpPr/>
          <p:nvPr/>
        </p:nvSpPr>
        <p:spPr>
          <a:xfrm>
            <a:off x="8172400" y="5949280"/>
            <a:ext cx="36004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5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09065"/>
            <a:ext cx="7024744" cy="1143000"/>
          </a:xfrm>
        </p:spPr>
        <p:txBody>
          <a:bodyPr>
            <a:noAutofit/>
          </a:bodyPr>
          <a:lstStyle/>
          <a:p>
            <a:pPr indent="269875">
              <a:lnSpc>
                <a:spcPct val="115000"/>
              </a:lnSpc>
              <a:spcAft>
                <a:spcPts val="0"/>
              </a:spcAft>
            </a:pP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หลักการพื้นฐานของ</a:t>
            </a:r>
            <a:r>
              <a:rPr lang="th-TH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ธรรมาภิ</a:t>
            </a:r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บาล</a:t>
            </a:r>
            <a:endParaRPr lang="th-TH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136904" cy="3888432"/>
          </a:xfrm>
        </p:spPr>
        <p:txBody>
          <a:bodyPr>
            <a:noAutofit/>
          </a:bodyPr>
          <a:lstStyle/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         </a:t>
            </a: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5. มุ่งสู่ความเป็นเลิศ </a:t>
            </a:r>
            <a:r>
              <a:rPr lang="en-US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(Excellency) </a:t>
            </a:r>
            <a:endParaRPr lang="th-TH" sz="3200" b="1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 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มุ่งสร้างศักยภาพในการแข่งขันให้แก่ธุรกิจ 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 ส่งเสริมการปฏิบัติอันเป็นเลิศแก่บุคลากรทุกฝ่าย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 ส่งเสริมให้การปฏิบัติงานทุกด้านมุ่งไปสู่ความสมบูรณ์แบบ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-ต้องมีการวางนโยบายที่ชัดเจน หรือมีปรัชญาในการดำเนินธุรกิจ</a:t>
            </a: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207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19" y="339544"/>
            <a:ext cx="8640960" cy="1143000"/>
          </a:xfrm>
        </p:spPr>
        <p:txBody>
          <a:bodyPr>
            <a:noAutofit/>
          </a:bodyPr>
          <a:lstStyle/>
          <a:p>
            <a:pPr marL="457200" indent="270510">
              <a:lnSpc>
                <a:spcPct val="115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การนำธุรกิจครอบครัวเข้าจดทะเบียนในตลาดหลักทรัพย์</a:t>
            </a:r>
            <a:endParaRPr lang="th-TH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72" y="1597597"/>
            <a:ext cx="7704856" cy="4895278"/>
          </a:xfrm>
        </p:spPr>
        <p:txBody>
          <a:bodyPr>
            <a:normAutofit lnSpcReduction="10000"/>
          </a:bodyPr>
          <a:lstStyle/>
          <a:p>
            <a:pPr marL="457200"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ประโยชน์ของการนำบริษัทเข้าจดทะเบียนในตลาดหลักทรัพย์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b="1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1. แหล่งเงินทุนระยะยาวที่ปราศจากภาระดอกเบี้ย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2. เสริมสร้างชื่อเสียงและภาพลักษณ์ที่ดีให้แก่บริษัท </a:t>
            </a:r>
          </a:p>
          <a:p>
            <a:pPr marL="0" lvl="0" indent="0" algn="thaiDist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3. สร้างความภักดีและสร้างผลตอบแทนที่ดีให้แก่พนักงาน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4. สร้างความรับผิดชอบและการบริหารงานแบบมืออาชีพ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5. การดำรงอยู่ของธุรกิจในระยะยาวของธุรกิจครอบครัว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rgbClr val="3E3D2D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 6. สร้างสภาพคล่องของผู้ถือหุ้น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th-TH" sz="3200" dirty="0">
                <a:solidFill>
                  <a:srgbClr val="3E3D2D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Angsana New" panose="02020603050405020304" pitchFamily="18" charset="-34"/>
              </a:rPr>
              <a:t>	 7. ประโยชน์ในด้านการจัดการภาษี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ea typeface="Calibri" panose="020F0502020204030204" pitchFamily="34" charset="0"/>
              <a:cs typeface="Angsana New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0" lvl="0" indent="0" algn="thaiDist">
              <a:lnSpc>
                <a:spcPct val="115000"/>
              </a:lnSpc>
              <a:buNone/>
            </a:pPr>
            <a:endParaRPr lang="en-US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marL="457200" indent="0" algn="thaiDist">
              <a:lnSpc>
                <a:spcPct val="115000"/>
              </a:lnSpc>
              <a:spcAft>
                <a:spcPts val="0"/>
              </a:spcAft>
              <a:buNone/>
            </a:pPr>
            <a:endParaRPr lang="en-US" sz="3200" dirty="0">
              <a:solidFill>
                <a:schemeClr val="tx1"/>
              </a:solidFill>
              <a:effectLst/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789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4491"/>
            <a:ext cx="8208911" cy="1143000"/>
          </a:xfrm>
        </p:spPr>
        <p:txBody>
          <a:bodyPr>
            <a:norm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ปัจจัยที่ต้องระวังเมื่อนำธุรกิจเข้าสู่ตลาดหลักทรัพย์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20880" cy="4680520"/>
          </a:xfrm>
        </p:spPr>
        <p:txBody>
          <a:bodyPr>
            <a:normAutofit/>
          </a:bodyPr>
          <a:lstStyle/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1. หุ้นจะถูกกระจายไปยังบุคคลภายนอก มีความเสี่ยงในการถูก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              เข้าครอบครอง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(Takeover)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	2. </a:t>
            </a:r>
            <a:r>
              <a:rPr lang="th-TH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สัดส่วนความเป็นเจ้าของลดลง 	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3. บริษัทต้องเปิดเผยข้อมูล ถูกตรวจสอบจากองค์กรต่างๆ เช่น 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          สำนักงานคณะกรรมการกำกับหลักทรัพย์ 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(</a:t>
            </a:r>
            <a:r>
              <a:rPr lang="th-TH" sz="3200" dirty="0" err="1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ก.ล.ต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.</a:t>
            </a:r>
            <a:r>
              <a:rPr lang="en-US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) </a:t>
            </a: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ea typeface="Calibri" panose="020F0502020204030204" pitchFamily="34" charset="0"/>
              <a:cs typeface="AngsanaUPC" panose="02020603050405020304" pitchFamily="18" charset="-34"/>
            </a:endParaRP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	4. ต้องปฏิบัติตามกฎระเบียบของตลาดหลักทรัพย์ ขาดความ</a:t>
            </a:r>
          </a:p>
          <a:p>
            <a:pPr indent="0" algn="thaiDist">
              <a:lnSpc>
                <a:spcPct val="115000"/>
              </a:lnSpc>
              <a:spcAft>
                <a:spcPts val="0"/>
              </a:spcAft>
              <a:buNone/>
            </a:pP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ea typeface="Calibri" panose="020F0502020204030204" pitchFamily="34" charset="0"/>
                <a:cs typeface="AngsanaUPC" panose="02020603050405020304" pitchFamily="18" charset="-34"/>
              </a:rPr>
              <a:t>             คล่องตัวในการบริหารจัดการ</a:t>
            </a:r>
            <a:endParaRPr lang="th-TH" sz="3200" dirty="0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48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64896" cy="1405960"/>
          </a:xfrm>
        </p:spPr>
        <p:txBody>
          <a:bodyPr>
            <a:noAutofit/>
          </a:bodyPr>
          <a:lstStyle/>
          <a:p>
            <a:pPr algn="ctr"/>
            <a:r>
              <a:rPr lang="th-TH" sz="4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รูปแบบของบริษัทธุรกิจครอบครัว </a:t>
            </a:r>
            <a:r>
              <a:rPr lang="en-US" sz="4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4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บริษัทโฮลดิ้ง </a:t>
            </a:r>
            <a:r>
              <a:rPr lang="en-US" sz="4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(Holding Company)</a:t>
            </a:r>
            <a:r>
              <a:rPr lang="en-US" sz="4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4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37" y="2323652"/>
            <a:ext cx="8225519" cy="4129684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บริษัท ประกอบธุรกิจโดยมีรายได้จากการถือหุ้นในบริษัทอื่น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 บริษัท ไม่มีการประกอบธุรกิจอย่างมีนัยสำคัญของตนเอง 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การจัดตั้งบริษัทโฮลด</a:t>
            </a:r>
            <a:r>
              <a:rPr lang="th-TH" sz="35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ิ้ง</a:t>
            </a:r>
            <a:r>
              <a:rPr lang="th-TH" sz="350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ของ</a:t>
            </a: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ครอบครัว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เพื่อการปกป้องทรัพย์สินทางด้านกฎหมาย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เพื่อความรับผิดชอบของสมาชิกในครอบครัว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เพื่อให้การควบคุมกิจการอยู่ในกลุ่มของครอบครัว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5805264"/>
            <a:ext cx="7439573" cy="847416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100932"/>
            <a:ext cx="7218900" cy="4488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5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8529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th-TH" sz="6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474" y="329170"/>
            <a:ext cx="7024744" cy="1143000"/>
          </a:xfrm>
        </p:spPr>
        <p:txBody>
          <a:bodyPr>
            <a:no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บทนำ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21" y="1365374"/>
            <a:ext cx="7920880" cy="206362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th-TH" sz="3200" b="1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จุดเริ่มต้นของธุรกิจครอบครัว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 * เริ่มจากคุณลักษณะความสามารถในการเป็นผู้ประกอบการ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 * การเติบโตของธุรกิจครอบครัวเป็นไปตาม วัฏจักรธุรกิจ 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CD5BAF24-B9B4-4FAE-ADD3-AD7BFE49EF34}"/>
              </a:ext>
            </a:extLst>
          </p:cNvPr>
          <p:cNvSpPr/>
          <p:nvPr/>
        </p:nvSpPr>
        <p:spPr>
          <a:xfrm>
            <a:off x="8232322" y="5839090"/>
            <a:ext cx="28803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4C12E59-20A0-409D-ABC2-786B5B455260}"/>
              </a:ext>
            </a:extLst>
          </p:cNvPr>
          <p:cNvSpPr txBox="1">
            <a:spLocks/>
          </p:cNvSpPr>
          <p:nvPr/>
        </p:nvSpPr>
        <p:spPr>
          <a:xfrm>
            <a:off x="251520" y="3429000"/>
            <a:ext cx="8712968" cy="3058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just">
              <a:buFont typeface="Wingdings 2" pitchFamily="18" charset="2"/>
              <a:buNone/>
            </a:pPr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500" b="1" u="sng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ความสำเร็จในการบริหารธุรกิจครอบครัว</a:t>
            </a:r>
          </a:p>
          <a:p>
            <a:pPr marL="68580" indent="0" algn="just">
              <a:buFont typeface="Wingdings 2" pitchFamily="18" charset="2"/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* เกิดจากพัฒนาการอย่างต่อเนื่องในด้านการลงทุน </a:t>
            </a:r>
          </a:p>
          <a:p>
            <a:pPr marL="68580" indent="0" algn="just">
              <a:buFont typeface="Wingdings 2" pitchFamily="18" charset="2"/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*การจัดการทุกขอบเขตของธุรกิจ</a:t>
            </a:r>
          </a:p>
          <a:p>
            <a:pPr marL="68580" indent="0" algn="just">
              <a:buFont typeface="Wingdings 2" pitchFamily="18" charset="2"/>
              <a:buNone/>
            </a:pPr>
            <a:r>
              <a:rPr lang="th-TH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* การสร้างมูลค่าเพิ่มให้แก่ธุรกิจ </a:t>
            </a:r>
            <a:endParaRPr lang="en-US" sz="35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 algn="just">
              <a:buFont typeface="Wingdings 2" pitchFamily="18" charset="2"/>
              <a:buNone/>
            </a:pP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Font typeface="Wingdings 2" pitchFamily="18" charset="2"/>
              <a:buNone/>
            </a:pPr>
            <a:r>
              <a:rPr lang="en-US" sz="35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*** </a:t>
            </a:r>
            <a:r>
              <a:rPr lang="th-TH" sz="35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นำมาสู่การจัดโครงสร้างธุรกิจครอบครัวอย่างมี  ประสิทธิภาพ</a:t>
            </a:r>
          </a:p>
        </p:txBody>
      </p:sp>
    </p:spTree>
    <p:extLst>
      <p:ext uri="{BB962C8B-B14F-4D97-AF65-F5344CB8AC3E}">
        <p14:creationId xmlns:p14="http://schemas.microsoft.com/office/powerpoint/2010/main" val="87278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89616"/>
            <a:ext cx="7024744" cy="1143000"/>
          </a:xfrm>
        </p:spPr>
        <p:txBody>
          <a:bodyPr/>
          <a:lstStyle/>
          <a:p>
            <a:r>
              <a:rPr lang="th-TH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แบบฝึกหัดท้ายบท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31</a:t>
            </a:fld>
            <a:endParaRPr lang="th-TH"/>
          </a:p>
        </p:txBody>
      </p:sp>
      <p:pic>
        <p:nvPicPr>
          <p:cNvPr id="9" name="รูปภาพ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3" y="1844824"/>
            <a:ext cx="7551675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920880" cy="1143000"/>
          </a:xfrm>
        </p:spPr>
        <p:txBody>
          <a:bodyPr>
            <a:noAutofit/>
          </a:bodyPr>
          <a:lstStyle/>
          <a:p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วงจรชีวิตของธุรกิจ</a:t>
            </a: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 (Business life cycle)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776864" cy="410445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วงจรชีวิตของธุรกิจ 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(Business life cycle)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ในมิติที่มีความสัมพันธ์กับครอบครัวแบ่งวิวัฒนาการแบ่งออกเป็น 4 ช่วง ได้แก่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ช่วงที่ 1 เริ่มต้น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(Startup)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ช่วงที่ 2 การขยายตัว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(Expansion/Formalization)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ช่วงที่ 3 เติบโตเต็มที่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(Maturity)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ช่วงที่ 4 ถดถอย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(Decline)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lvl="0" indent="0">
              <a:buNone/>
            </a:pP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68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920880" cy="1143000"/>
          </a:xfrm>
        </p:spPr>
        <p:txBody>
          <a:bodyPr>
            <a:noAutofit/>
          </a:bodyPr>
          <a:lstStyle/>
          <a:p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th-TH" sz="54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96" y="1835696"/>
            <a:ext cx="7776864" cy="384165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4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ช่วงที่ 1 เริ่มต้น </a:t>
            </a:r>
            <a:r>
              <a:rPr lang="en-US" sz="44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(Startup) </a:t>
            </a:r>
            <a:endParaRPr lang="th-TH" sz="4400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lvl="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ครอบครัวจึงมีบทบาทสำคัญในการสนับสนุนเงินทุนเริ่มต้น	- เงินทุนเริ่มต้นจะมีต้นทุนต่ำ</a:t>
            </a: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-มีความยืดหยุ่นด้านต่างๆสูง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97892"/>
            <a:ext cx="7920880" cy="430737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ช่วงที่ 2 การขยายตัว </a:t>
            </a:r>
            <a:r>
              <a:rPr lang="en-US" sz="3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(Expansion/Formalization)</a:t>
            </a:r>
            <a:r>
              <a:rPr lang="th-TH" sz="38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สมาชิกครอบครัวมีบทบาท ธุรกิจที่ชัดเจน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มีการมอบหมายงานแก่สมาชิกครอบครัว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เริ่มสรรหาบุคคลจากภายนอกเข้ามาร่วมงานด้วย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lvl="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817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664" y="1268760"/>
            <a:ext cx="7776864" cy="4896544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th-TH" sz="3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ช่วงที่ 3 เติบโตเต็มที่ </a:t>
            </a:r>
            <a:r>
              <a:rPr lang="en-US" sz="3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(Maturity)</a:t>
            </a:r>
          </a:p>
          <a:p>
            <a:pPr marL="68580" indent="0">
              <a:buNone/>
            </a:pPr>
            <a:endParaRPr lang="en-US" sz="3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en-US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เจ้าของกิจการ ส่งผ่านไปยังรุ่นลูก หลาน หรือรุ่นถัดไป</a:t>
            </a:r>
            <a:r>
              <a:rPr lang="en-US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เข้ามาสานต่อ </a:t>
            </a: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สถานะยังเป็นเจ้ากิจการ และควบคุมธุรกิจ	</a:t>
            </a:r>
          </a:p>
          <a:p>
            <a:pPr marL="68580" indent="0">
              <a:buNone/>
            </a:pPr>
            <a:r>
              <a:rPr lang="th-TH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การถือหุ้นในนามนิติบุคคล / บริษัทถือหุ้นแทน </a:t>
            </a:r>
            <a:endParaRPr lang="en-US" sz="3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en-US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(Holding Companies)</a:t>
            </a:r>
          </a:p>
          <a:p>
            <a:pPr marL="68580" lvl="0" indent="0">
              <a:buNone/>
            </a:pPr>
            <a:r>
              <a:rPr lang="th-TH" sz="3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en-US" sz="3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617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03244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ช่วงที่ 4 ถดถอย 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(Decline) </a:t>
            </a:r>
            <a:endParaRPr lang="th-TH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ธุรกิจครอบครัวเข้าสู่ยุคตกต่ำ หรือถดถอย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บทบาทครอบครัว คือ การสนับสนุนเงินทุนเพื่อเริ่มต้นกิจการใหม่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- รักษาบุคลากรและสายสัมพันธ์ที่ดี เพื่อนำไปสู่การเกิดธุรกิจใหม่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en-US" sz="38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521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136904" cy="817160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โครงสร้างอำนาจการบริหารธุรกิจครอบครัว</a:t>
            </a: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82872"/>
            <a:ext cx="7992888" cy="3184632"/>
          </a:xfrm>
        </p:spPr>
        <p:txBody>
          <a:bodyPr>
            <a:normAutofit/>
          </a:bodyPr>
          <a:lstStyle/>
          <a:p>
            <a:pPr lvl="2" algn="just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เกิดจากค่านิยมและวัฒนธรรมของแต่ละครอบครัว</a:t>
            </a:r>
          </a:p>
          <a:p>
            <a:pPr lvl="2" algn="just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ส่งผลต่อรูปแบบการบริหารจัดการ การตัดสินใจ การแก้ไขปัญหา ความซับซ้อนของโครงสร้าง และการสืบทอดธุรกิจ ครอบครัว ประกอบด้วย</a:t>
            </a: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	1.</a:t>
            </a:r>
            <a:r>
              <a:rPr lang="th-TH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แบบการรวมอำนาจ </a:t>
            </a:r>
            <a:r>
              <a:rPr lang="en-US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 </a:t>
            </a:r>
            <a:r>
              <a:rPr lang="th-TH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Centraliza</a:t>
            </a:r>
            <a:r>
              <a:rPr lang="en-US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</a:t>
            </a:r>
            <a:r>
              <a:rPr lang="th-TH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ion </a:t>
            </a:r>
            <a:r>
              <a:rPr lang="en-US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sz="32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lvl="0" indent="0">
              <a:buClr>
                <a:srgbClr val="94C600"/>
              </a:buClr>
              <a:buNone/>
            </a:pPr>
            <a:r>
              <a:rPr lang="th-TH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2. แบบการกระจายอำนาจ (</a:t>
            </a:r>
            <a:r>
              <a:rPr lang="en-US" sz="3200" dirty="0">
                <a:solidFill>
                  <a:prstClr val="black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Decentralization)</a:t>
            </a:r>
          </a:p>
          <a:p>
            <a:pPr marL="68580" lvl="0" indent="0">
              <a:buClr>
                <a:srgbClr val="94C600"/>
              </a:buClr>
              <a:buNone/>
            </a:pPr>
            <a:endParaRPr lang="en-US" sz="3200" b="1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 algn="just">
              <a:buNone/>
            </a:pP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31937" y="649287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Asst.Prof.Kawinphat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Lertpongmanee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748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741</TotalTime>
  <Words>1945</Words>
  <Application>Microsoft Office PowerPoint</Application>
  <PresentationFormat>On-screen Show (4:3)</PresentationFormat>
  <Paragraphs>231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๔ </vt:lpstr>
      <vt:lpstr>หัวข้อ </vt:lpstr>
      <vt:lpstr>บทนำ</vt:lpstr>
      <vt:lpstr>     วงจรชีวิตของธุรกิจ (Business life cycle)</vt:lpstr>
      <vt:lpstr>     </vt:lpstr>
      <vt:lpstr>PowerPoint Presentation</vt:lpstr>
      <vt:lpstr>PowerPoint Presentation</vt:lpstr>
      <vt:lpstr>PowerPoint Presentation</vt:lpstr>
      <vt:lpstr>โครงสร้างอำนาจการบริหารธุรกิจครอบครัว</vt:lpstr>
      <vt:lpstr>โครงสร้างอำนาจการบริหารธุรกิจครอบครัว</vt:lpstr>
      <vt:lpstr>PowerPoint Presentation</vt:lpstr>
      <vt:lpstr>PowerPoint Presentation</vt:lpstr>
      <vt:lpstr>PowerPoint Presentation</vt:lpstr>
      <vt:lpstr>อำนาจหน้าที่และการควบคุม</vt:lpstr>
      <vt:lpstr>โครงสร้างองค์กรแบบสูง (Tall Organization)</vt:lpstr>
      <vt:lpstr>โครงสร้างองค์กรแบบราบ (Flat Organization)</vt:lpstr>
      <vt:lpstr>         การพัฒนาองค์กร (Organization Development)</vt:lpstr>
      <vt:lpstr>การพัฒนาองค์กร (Organization Development)</vt:lpstr>
      <vt:lpstr>ระบบธรรมาภิบาลของธุรกิจครอบครัว</vt:lpstr>
      <vt:lpstr>หลักการพื้นฐานของธรรมาภิบาล</vt:lpstr>
      <vt:lpstr>หลักการพื้นฐานของธรรมาภิบาล</vt:lpstr>
      <vt:lpstr>หลักการพื้นฐานของธรรมาภิบาล</vt:lpstr>
      <vt:lpstr>หลักการพื้นฐานของธรรมาภิบาล</vt:lpstr>
      <vt:lpstr>หลักการพื้นฐานของธรรมาภิบาล</vt:lpstr>
      <vt:lpstr>การนำธุรกิจครอบครัวเข้าจดทะเบียนในตลาดหลักทรัพย์</vt:lpstr>
      <vt:lpstr>ปัจจัยที่ต้องระวังเมื่อนำธุรกิจเข้าสู่ตลาดหลักทรัพย์</vt:lpstr>
      <vt:lpstr>รูปแบบของบริษัทธุรกิจครอบครัว : บริษัทโฮลดิ้ง (Holding Company) </vt:lpstr>
      <vt:lpstr>PowerPoint Presentation</vt:lpstr>
      <vt:lpstr>จบการบรรยาย</vt:lpstr>
      <vt:lpstr>เอกสารอ้างอิง</vt:lpstr>
      <vt:lpstr>แบบฝึกหัดท้ายบท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59</cp:revision>
  <dcterms:created xsi:type="dcterms:W3CDTF">2018-12-26T08:12:22Z</dcterms:created>
  <dcterms:modified xsi:type="dcterms:W3CDTF">2024-07-08T04:33:24Z</dcterms:modified>
</cp:coreProperties>
</file>